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</p:sldMasterIdLst>
  <p:notesMasterIdLst>
    <p:notesMasterId r:id="rId24"/>
  </p:notesMasterIdLst>
  <p:sldIdLst>
    <p:sldId id="272" r:id="rId2"/>
    <p:sldId id="320" r:id="rId3"/>
    <p:sldId id="275" r:id="rId4"/>
    <p:sldId id="257" r:id="rId5"/>
    <p:sldId id="316" r:id="rId6"/>
    <p:sldId id="262" r:id="rId7"/>
    <p:sldId id="263" r:id="rId8"/>
    <p:sldId id="305" r:id="rId9"/>
    <p:sldId id="306" r:id="rId10"/>
    <p:sldId id="328" r:id="rId11"/>
    <p:sldId id="307" r:id="rId12"/>
    <p:sldId id="308" r:id="rId13"/>
    <p:sldId id="309" r:id="rId14"/>
    <p:sldId id="310" r:id="rId15"/>
    <p:sldId id="318" r:id="rId16"/>
    <p:sldId id="280" r:id="rId17"/>
    <p:sldId id="303" r:id="rId18"/>
    <p:sldId id="322" r:id="rId19"/>
    <p:sldId id="324" r:id="rId20"/>
    <p:sldId id="327" r:id="rId21"/>
    <p:sldId id="325" r:id="rId22"/>
    <p:sldId id="326" r:id="rId23"/>
  </p:sldIdLst>
  <p:sldSz cx="9144000" cy="6858000" type="screen4x3"/>
  <p:notesSz cx="6858000" cy="9144000"/>
  <p:defaultTextStyle>
    <a:defPPr>
      <a:defRPr lang="en-GB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63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635" autoAdjust="0"/>
  </p:normalViewPr>
  <p:slideViewPr>
    <p:cSldViewPr snapToGrid="0">
      <p:cViewPr varScale="1">
        <p:scale>
          <a:sx n="64" d="100"/>
          <a:sy n="64" d="100"/>
        </p:scale>
        <p:origin x="-15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33751C-2A1E-49FF-98B8-4E34323593E0}" type="datetimeFigureOut">
              <a:rPr lang="en-US" smtClean="0"/>
              <a:pPr/>
              <a:t>7/13/2013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37CF0C-9237-4D44-A0B7-6FE43C5E1D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0152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task: Morasso, Flash</a:t>
            </a:r>
            <a:r>
              <a:rPr lang="en-US" baseline="0" dirty="0" smtClean="0"/>
              <a:t> </a:t>
            </a:r>
            <a:r>
              <a:rPr lang="en-US" dirty="0" smtClean="0"/>
              <a:t>Hogan</a:t>
            </a:r>
          </a:p>
          <a:p>
            <a:r>
              <a:rPr lang="en-US" dirty="0" smtClean="0"/>
              <a:t>joint: </a:t>
            </a:r>
            <a:r>
              <a:rPr lang="en-US" dirty="0" err="1" smtClean="0"/>
              <a:t>Hollerbach</a:t>
            </a:r>
            <a:endParaRPr lang="en-US" dirty="0" smtClean="0"/>
          </a:p>
          <a:p>
            <a:r>
              <a:rPr lang="en-US" dirty="0" smtClean="0"/>
              <a:t>multiple: </a:t>
            </a:r>
            <a:r>
              <a:rPr lang="en-US" dirty="0" err="1" smtClean="0"/>
              <a:t>Paillard</a:t>
            </a:r>
            <a:r>
              <a:rPr lang="en-US" dirty="0" smtClean="0"/>
              <a:t>,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Desmurget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7CF0C-9237-4D44-A0B7-6FE43C5E1D7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7CF0C-9237-4D44-A0B7-6FE43C5E1D7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7CF0C-9237-4D44-A0B7-6FE43C5E1D7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7CF0C-9237-4D44-A0B7-6FE43C5E1D74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D46C02FF-6095-4F72-8A72-D0FAF21A62AB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4915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95325"/>
            <a:ext cx="4568825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915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3" y="4343232"/>
            <a:ext cx="5486976" cy="4115139"/>
          </a:xfrm>
          <a:noFill/>
          <a:ln/>
        </p:spPr>
        <p:txBody>
          <a:bodyPr wrap="none" anchor="ctr"/>
          <a:lstStyle/>
          <a:p>
            <a:r>
              <a:rPr lang="en-US" dirty="0" smtClean="0"/>
              <a:t>Andreas </a:t>
            </a:r>
            <a:r>
              <a:rPr lang="en-US" dirty="0" err="1" smtClean="0"/>
              <a:t>Waetcher</a:t>
            </a:r>
            <a:r>
              <a:rPr lang="en-US" dirty="0" smtClean="0"/>
              <a:t> (IBM)</a:t>
            </a:r>
          </a:p>
          <a:p>
            <a:r>
              <a:rPr lang="en-US" dirty="0" smtClean="0"/>
              <a:t>Work also with fancy ML</a:t>
            </a:r>
            <a:r>
              <a:rPr lang="en-US" baseline="0" dirty="0" smtClean="0"/>
              <a:t> layers (hybrid as well)</a:t>
            </a:r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D46C02FF-6095-4F72-8A72-D0FAF21A62AB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4915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95325"/>
            <a:ext cx="4568825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915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3" y="4343232"/>
            <a:ext cx="5486976" cy="4115139"/>
          </a:xfrm>
          <a:noFill/>
          <a:ln/>
        </p:spPr>
        <p:txBody>
          <a:bodyPr wrap="none" anchor="ctr"/>
          <a:lstStyle/>
          <a:p>
            <a:r>
              <a:rPr lang="en-US" dirty="0" smtClean="0"/>
              <a:t>Flash Hogan</a:t>
            </a:r>
            <a:r>
              <a:rPr lang="en-US" baseline="0" dirty="0" smtClean="0"/>
              <a:t> 1985</a:t>
            </a:r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DLS+GPM</a:t>
            </a:r>
            <a:r>
              <a:rPr lang="en-US" baseline="0" dirty="0" smtClean="0"/>
              <a:t> for the 2</a:t>
            </a:r>
            <a:r>
              <a:rPr lang="en-US" baseline="30000" dirty="0" smtClean="0"/>
              <a:t>nd</a:t>
            </a:r>
            <a:r>
              <a:rPr lang="en-US" baseline="0" dirty="0" smtClean="0"/>
              <a:t> task (KDL)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7CF0C-9237-4D44-A0B7-6FE43C5E1D7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7CF0C-9237-4D44-A0B7-6FE43C5E1D7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Goossens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Van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Opstal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1997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7CF0C-9237-4D44-A0B7-6FE43C5E1D7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7CF0C-9237-4D44-A0B7-6FE43C5E1D7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7CF0C-9237-4D44-A0B7-6FE43C5E1D7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7CF0C-9237-4D44-A0B7-6FE43C5E1D7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16365"/>
                </a:solidFill>
                <a:latin typeface="Bliss Pro"/>
                <a:cs typeface="Bliss Pro"/>
              </a:defRPr>
            </a:lvl1pPr>
          </a:lstStyle>
          <a:p>
            <a:r>
              <a:rPr lang="it-IT"/>
              <a:t>Click to edit Master title style</a:t>
            </a:r>
            <a:endParaRPr lang="en-GB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16365"/>
                </a:solidFill>
                <a:latin typeface="Bliss Pro"/>
                <a:cs typeface="Bliss Pro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16827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16827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331203" y="87084"/>
            <a:ext cx="928914" cy="333829"/>
          </a:xfrm>
          <a:prstGeom prst="rect">
            <a:avLst/>
          </a:prstGeom>
        </p:spPr>
        <p:txBody>
          <a:bodyPr/>
          <a:lstStyle/>
          <a:p>
            <a:fld id="{DAAD73BF-4F90-BF4A-B58E-D4B49D89A2FA}" type="slidenum">
              <a:rPr lang="en-US" smtClean="0"/>
              <a:pPr/>
              <a:t>‹#›</a:t>
            </a:fld>
            <a:r>
              <a:rPr lang="en-US" dirty="0" smtClean="0"/>
              <a:t>/22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553200"/>
            <a:ext cx="9144000" cy="168275"/>
          </a:xfrm>
          <a:prstGeom prst="rect">
            <a:avLst/>
          </a:prstGeom>
          <a:solidFill>
            <a:srgbClr val="61636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7889" name="Picture 1" descr="C:\Users\pattacini\Desktop\IIT_rbcs_100.png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206149" y="218621"/>
            <a:ext cx="952500" cy="63817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3.png"/><Relationship Id="rId5" Type="http://schemas.openxmlformats.org/officeDocument/2006/relationships/image" Target="../media/image16.wmf"/><Relationship Id="rId4" Type="http://schemas.openxmlformats.org/officeDocument/2006/relationships/oleObject" Target="../embeddings/oleObject3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pattacini\Documents\JOB\IIT\MULTIMEDIA\Videos\iCub\reaching\gazing_headv2.wmv" TargetMode="External"/><Relationship Id="rId5" Type="http://schemas.openxmlformats.org/officeDocument/2006/relationships/hyperlink" Target="http://www.youtube.com/watch?v=ZF3LOlg4fuA" TargetMode="Externa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in-or.org/download/source/Ipopt%20IpOpt" TargetMode="External"/><Relationship Id="rId2" Type="http://schemas.openxmlformats.org/officeDocument/2006/relationships/hyperlink" Target="http://eris.liralab.it/wiki/Installing_IPOPT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457508"/>
            <a:ext cx="5688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+mj-lt"/>
              </a:rPr>
              <a:t>Outline</a:t>
            </a:r>
            <a:endParaRPr lang="en-US" sz="2800" b="1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9552" y="1346312"/>
            <a:ext cx="712879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endParaRPr lang="en-US" sz="2400" dirty="0" smtClean="0"/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accent1"/>
                </a:solidFill>
              </a:rPr>
              <a:t>Theory: Cartesian Controller</a:t>
            </a:r>
          </a:p>
          <a:p>
            <a:pPr>
              <a:buFont typeface="Wingdings" pitchFamily="2" charset="2"/>
              <a:buChar char="Ø"/>
            </a:pPr>
            <a:endParaRPr lang="en-US" sz="2400" dirty="0" smtClean="0">
              <a:solidFill>
                <a:schemeClr val="accent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accent1"/>
                </a:solidFill>
              </a:rPr>
              <a:t>Theory: Gaze Controller</a:t>
            </a:r>
          </a:p>
          <a:p>
            <a:pPr>
              <a:buFont typeface="Wingdings" pitchFamily="2" charset="2"/>
              <a:buChar char="Ø"/>
            </a:pPr>
            <a:endParaRPr lang="en-US" sz="2400" dirty="0" smtClean="0"/>
          </a:p>
          <a:p>
            <a:pPr>
              <a:buFont typeface="Wingdings" pitchFamily="2" charset="2"/>
              <a:buChar char="Ø"/>
            </a:pPr>
            <a:endParaRPr lang="en-US" sz="2400" dirty="0" smtClean="0"/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B050"/>
                </a:solidFill>
              </a:rPr>
              <a:t>Installation</a:t>
            </a:r>
          </a:p>
          <a:p>
            <a:pPr>
              <a:buFont typeface="Wingdings" pitchFamily="2" charset="2"/>
              <a:buChar char="Ø"/>
            </a:pPr>
            <a:endParaRPr lang="en-US" sz="2400" dirty="0" smtClean="0">
              <a:solidFill>
                <a:srgbClr val="00B05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B050"/>
                </a:solidFill>
              </a:rPr>
              <a:t>Tutorial on Cartesian Interface</a:t>
            </a:r>
          </a:p>
          <a:p>
            <a:pPr>
              <a:buFont typeface="Wingdings" pitchFamily="2" charset="2"/>
              <a:buChar char="Ø"/>
            </a:pPr>
            <a:endParaRPr lang="en-US" sz="2400" dirty="0" smtClean="0">
              <a:solidFill>
                <a:srgbClr val="00B05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B050"/>
                </a:solidFill>
              </a:rPr>
              <a:t>Tutorial on Gaze Interface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D73BF-4F90-BF4A-B58E-D4B49D89A2FA}" type="slidenum">
              <a:rPr lang="en-US" smtClean="0"/>
              <a:pPr/>
              <a:t>1</a:t>
            </a:fld>
            <a:r>
              <a:rPr lang="en-US" smtClean="0"/>
              <a:t>/22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D73BF-4F90-BF4A-B58E-D4B49D89A2FA}" type="slidenum">
              <a:rPr lang="en-US" smtClean="0"/>
              <a:pPr/>
              <a:t>10</a:t>
            </a:fld>
            <a:r>
              <a:rPr lang="en-US" smtClean="0"/>
              <a:t>/22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5" y="1528763"/>
            <a:ext cx="8362950" cy="486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0" y="1203960"/>
            <a:ext cx="2988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Results on iCub …</a:t>
            </a:r>
            <a:endParaRPr lang="it-IT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547664" y="457508"/>
            <a:ext cx="648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The Gaze Controller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6638190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547664" y="457508"/>
            <a:ext cx="648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The Gaze Controller</a:t>
            </a:r>
            <a:endParaRPr lang="en-US" sz="2800" b="1" dirty="0"/>
          </a:p>
        </p:txBody>
      </p:sp>
      <p:pic>
        <p:nvPicPr>
          <p:cNvPr id="8089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93792" y="1260808"/>
            <a:ext cx="6874556" cy="310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D73BF-4F90-BF4A-B58E-D4B49D89A2FA}" type="slidenum">
              <a:rPr lang="en-US" smtClean="0"/>
              <a:pPr/>
              <a:t>11</a:t>
            </a:fld>
            <a:r>
              <a:rPr lang="en-US" smtClean="0"/>
              <a:t>/22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547664" y="457508"/>
            <a:ext cx="648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The Gaze Controller</a:t>
            </a:r>
            <a:endParaRPr lang="en-US" sz="2800" b="1" dirty="0"/>
          </a:p>
        </p:txBody>
      </p:sp>
      <p:grpSp>
        <p:nvGrpSpPr>
          <p:cNvPr id="2" name="Group 27"/>
          <p:cNvGrpSpPr/>
          <p:nvPr/>
        </p:nvGrpSpPr>
        <p:grpSpPr>
          <a:xfrm>
            <a:off x="232231" y="4570548"/>
            <a:ext cx="3067653" cy="1892772"/>
            <a:chOff x="522515" y="4077072"/>
            <a:chExt cx="3067653" cy="1892772"/>
          </a:xfrm>
        </p:grpSpPr>
        <p:pic>
          <p:nvPicPr>
            <p:cNvPr id="78850" name="Picture 2" descr="C:\Users\pattacini\Documents\JOB\IIT\PHD\THESIS\Images\gazeCtrl_Plant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907704" y="4077072"/>
              <a:ext cx="1682464" cy="1892772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2076450" y="4743450"/>
              <a:ext cx="908050" cy="133350"/>
            </a:xfrm>
            <a:prstGeom prst="line">
              <a:avLst/>
            </a:prstGeom>
            <a:ln>
              <a:solidFill>
                <a:schemeClr val="tx2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 flipV="1">
              <a:off x="1231901" y="4806950"/>
              <a:ext cx="1311275" cy="146050"/>
            </a:xfrm>
            <a:prstGeom prst="line">
              <a:avLst/>
            </a:prstGeom>
            <a:ln>
              <a:solidFill>
                <a:srgbClr val="FF0000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Oval 20"/>
            <p:cNvSpPr/>
            <p:nvPr/>
          </p:nvSpPr>
          <p:spPr>
            <a:xfrm>
              <a:off x="1117600" y="4895850"/>
              <a:ext cx="120650" cy="127000"/>
            </a:xfrm>
            <a:prstGeom prst="ellipse">
              <a:avLst/>
            </a:prstGeom>
            <a:solidFill>
              <a:srgbClr val="92D05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" name="Straight Connector 5"/>
            <p:cNvCxnSpPr/>
            <p:nvPr/>
          </p:nvCxnSpPr>
          <p:spPr>
            <a:xfrm rot="10800000" flipV="1">
              <a:off x="522515" y="4813299"/>
              <a:ext cx="2020661" cy="745671"/>
            </a:xfrm>
            <a:prstGeom prst="line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Arc 24"/>
            <p:cNvSpPr/>
            <p:nvPr/>
          </p:nvSpPr>
          <p:spPr>
            <a:xfrm rot="11688429">
              <a:off x="1660797" y="4560501"/>
              <a:ext cx="577418" cy="619359"/>
            </a:xfrm>
            <a:prstGeom prst="arc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928914" y="4601028"/>
              <a:ext cx="4209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FP</a:t>
              </a:r>
              <a:endParaRPr lang="en-US" b="1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371599" y="4869542"/>
              <a:ext cx="4209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dirty="0" smtClean="0"/>
                <a:t>θ</a:t>
              </a:r>
              <a:endParaRPr lang="en-US" dirty="0"/>
            </a:p>
          </p:txBody>
        </p:sp>
      </p:grpSp>
      <p:sp>
        <p:nvSpPr>
          <p:cNvPr id="788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8851" name="Object 3"/>
          <p:cNvGraphicFramePr>
            <a:graphicFrameLocks noChangeAspect="1"/>
          </p:cNvGraphicFramePr>
          <p:nvPr/>
        </p:nvGraphicFramePr>
        <p:xfrm>
          <a:off x="4204380" y="4538202"/>
          <a:ext cx="4017962" cy="1909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173" name="Equation" r:id="rId5" imgW="2133360" imgH="1015920" progId="Equation.DSMT4">
                  <p:embed/>
                </p:oleObj>
              </mc:Choice>
              <mc:Fallback>
                <p:oleObj name="Equation" r:id="rId5" imgW="2133360" imgH="101592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4380" y="4538202"/>
                        <a:ext cx="4017962" cy="19097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" name="Picture 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93792" y="1260808"/>
            <a:ext cx="6874556" cy="310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Oval 14"/>
          <p:cNvSpPr/>
          <p:nvPr/>
        </p:nvSpPr>
        <p:spPr>
          <a:xfrm>
            <a:off x="2082169" y="1698172"/>
            <a:ext cx="1604459" cy="120468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D73BF-4F90-BF4A-B58E-D4B49D89A2FA}" type="slidenum">
              <a:rPr lang="en-US" smtClean="0"/>
              <a:pPr/>
              <a:t>12</a:t>
            </a:fld>
            <a:r>
              <a:rPr lang="en-US" smtClean="0"/>
              <a:t>/22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547664" y="457508"/>
            <a:ext cx="648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The Gaze Controller</a:t>
            </a:r>
            <a:endParaRPr lang="en-US" sz="2800" b="1" dirty="0"/>
          </a:p>
        </p:txBody>
      </p:sp>
      <p:sp>
        <p:nvSpPr>
          <p:cNvPr id="788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54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5475" name="Object 3"/>
          <p:cNvGraphicFramePr>
            <a:graphicFrameLocks noChangeAspect="1"/>
          </p:cNvGraphicFramePr>
          <p:nvPr/>
        </p:nvGraphicFramePr>
        <p:xfrm>
          <a:off x="596900" y="4655450"/>
          <a:ext cx="8001000" cy="155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197" name="Equation" r:id="rId4" imgW="3746160" imgH="736560" progId="Equation.DSMT4">
                  <p:embed/>
                </p:oleObj>
              </mc:Choice>
              <mc:Fallback>
                <p:oleObj name="Equation" r:id="rId4" imgW="3746160" imgH="73656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6900" y="4655450"/>
                        <a:ext cx="8001000" cy="1558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547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084456" y="5675079"/>
            <a:ext cx="304800" cy="508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93792" y="1260808"/>
            <a:ext cx="6874556" cy="310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Oval 8"/>
          <p:cNvSpPr/>
          <p:nvPr/>
        </p:nvSpPr>
        <p:spPr>
          <a:xfrm>
            <a:off x="2086113" y="2699656"/>
            <a:ext cx="1604459" cy="120468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D73BF-4F90-BF4A-B58E-D4B49D89A2FA}" type="slidenum">
              <a:rPr lang="en-US" smtClean="0"/>
              <a:pPr/>
              <a:t>13</a:t>
            </a:fld>
            <a:r>
              <a:rPr lang="en-US" smtClean="0"/>
              <a:t>/22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547664" y="457508"/>
            <a:ext cx="648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The Gaze Controller</a:t>
            </a:r>
            <a:endParaRPr lang="en-US" sz="2800" b="1" dirty="0"/>
          </a:p>
        </p:txBody>
      </p:sp>
      <p:sp>
        <p:nvSpPr>
          <p:cNvPr id="788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54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547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75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93792" y="1260808"/>
            <a:ext cx="6874556" cy="310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Oval 12"/>
          <p:cNvSpPr/>
          <p:nvPr/>
        </p:nvSpPr>
        <p:spPr>
          <a:xfrm>
            <a:off x="4325257" y="1814289"/>
            <a:ext cx="1407886" cy="197394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5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7525" name="Object 5"/>
          <p:cNvGraphicFramePr>
            <a:graphicFrameLocks noChangeAspect="1"/>
          </p:cNvGraphicFramePr>
          <p:nvPr/>
        </p:nvGraphicFramePr>
        <p:xfrm>
          <a:off x="2473779" y="4572905"/>
          <a:ext cx="4304392" cy="18176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221" name="Equation" r:id="rId5" imgW="2705040" imgH="1143000" progId="Equation.DSMT4">
                  <p:embed/>
                </p:oleObj>
              </mc:Choice>
              <mc:Fallback>
                <p:oleObj name="Equation" r:id="rId5" imgW="2705040" imgH="114300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3779" y="4572905"/>
                        <a:ext cx="4304392" cy="181769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D73BF-4F90-BF4A-B58E-D4B49D89A2FA}" type="slidenum">
              <a:rPr lang="en-US" smtClean="0"/>
              <a:pPr/>
              <a:t>14</a:t>
            </a:fld>
            <a:r>
              <a:rPr lang="en-US" smtClean="0"/>
              <a:t>/22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547664" y="457508"/>
            <a:ext cx="648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The Gaze Controller</a:t>
            </a:r>
            <a:endParaRPr lang="en-US" sz="2800" b="1" dirty="0"/>
          </a:p>
        </p:txBody>
      </p:sp>
      <p:sp>
        <p:nvSpPr>
          <p:cNvPr id="788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54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547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75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75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2" name="gazing_headv2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717534" y="1359024"/>
            <a:ext cx="5994481" cy="4495861"/>
          </a:xfrm>
          <a:prstGeom prst="rec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63500" sx="105000" sy="105000" algn="ctr" rotWithShape="0">
              <a:schemeClr val="accent1">
                <a:alpha val="40000"/>
              </a:scheme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2208363" y="5986731"/>
            <a:ext cx="50205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hlinkClick r:id="rId5"/>
              </a:rPr>
              <a:t>http://www.youtube.com/watch?v=ZF3LOlg4fuA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D73BF-4F90-BF4A-B58E-D4B49D89A2FA}" type="slidenum">
              <a:rPr lang="en-US" smtClean="0"/>
              <a:pPr/>
              <a:t>15</a:t>
            </a:fld>
            <a:r>
              <a:rPr lang="en-US" smtClean="0"/>
              <a:t>/22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547664" y="457508"/>
            <a:ext cx="648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Software Development</a:t>
            </a:r>
            <a:endParaRPr lang="en-US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1465614"/>
            <a:ext cx="835292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en-US" sz="2400" dirty="0" smtClean="0"/>
              <a:t>Abstraction Layers from low to high: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Open-source</a:t>
            </a:r>
            <a:r>
              <a:rPr lang="en-US" sz="2400" b="1" dirty="0" smtClean="0"/>
              <a:t> </a:t>
            </a:r>
            <a:r>
              <a:rPr lang="en-US" sz="2400" dirty="0" smtClean="0"/>
              <a:t>library </a:t>
            </a:r>
            <a:r>
              <a:rPr lang="en-US" sz="2400" b="1" dirty="0" smtClean="0"/>
              <a:t>iKin</a:t>
            </a:r>
            <a:r>
              <a:rPr lang="en-US" sz="2400" dirty="0" smtClean="0"/>
              <a:t> for generic kinematic chains (vs. KDL)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Design YARP</a:t>
            </a:r>
            <a:r>
              <a:rPr lang="en-US" sz="2400" b="1" dirty="0" smtClean="0"/>
              <a:t> Cartesian Interfaces</a:t>
            </a:r>
          </a:p>
          <a:p>
            <a:pPr>
              <a:buFont typeface="Wingdings" pitchFamily="2" charset="2"/>
              <a:buChar char="Ø"/>
            </a:pPr>
            <a:endParaRPr lang="en-US" sz="2400" b="1" dirty="0" smtClean="0"/>
          </a:p>
          <a:p>
            <a:pPr>
              <a:buFont typeface="Wingdings" pitchFamily="2" charset="2"/>
              <a:buChar char="Ø"/>
            </a:pPr>
            <a:endParaRPr lang="en-US" sz="2400" b="1" dirty="0" smtClean="0"/>
          </a:p>
          <a:p>
            <a:pPr>
              <a:buFont typeface="Wingdings" pitchFamily="2" charset="2"/>
              <a:buChar char="Ø"/>
            </a:pPr>
            <a:endParaRPr lang="en-US" sz="2400" dirty="0" smtClean="0"/>
          </a:p>
          <a:p>
            <a:pPr>
              <a:buFont typeface="Wingdings" pitchFamily="2" charset="2"/>
              <a:buChar char="Ø"/>
            </a:pPr>
            <a:endParaRPr lang="en-US" sz="2400" dirty="0" smtClean="0"/>
          </a:p>
          <a:p>
            <a:pPr>
              <a:buFont typeface="Wingdings" pitchFamily="2" charset="2"/>
              <a:buChar char="Ø"/>
            </a:pPr>
            <a:endParaRPr lang="en-US" sz="2400" b="1" dirty="0" smtClean="0"/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91680" y="3284984"/>
            <a:ext cx="5828877" cy="2891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5508104" y="3337828"/>
            <a:ext cx="2880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Gain Factor = </a:t>
            </a:r>
            <a:r>
              <a:rPr lang="en-US" sz="2800" b="1" dirty="0" smtClean="0">
                <a:solidFill>
                  <a:srgbClr val="FF0000"/>
                </a:solidFill>
              </a:rPr>
              <a:t>50%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60032" y="6165304"/>
            <a:ext cx="4355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Function Call </a:t>
            </a:r>
            <a:r>
              <a:rPr lang="en-US" sz="2000" b="1" i="1" dirty="0" smtClean="0">
                <a:sym typeface="Wingdings" pitchFamily="2" charset="2"/>
              </a:rPr>
              <a:t> </a:t>
            </a:r>
            <a:r>
              <a:rPr lang="en-US" sz="2000" b="1" i="1" dirty="0" smtClean="0"/>
              <a:t>Task-Space Movement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D73BF-4F90-BF4A-B58E-D4B49D89A2FA}" type="slidenum">
              <a:rPr lang="en-US" smtClean="0"/>
              <a:pPr/>
              <a:t>16</a:t>
            </a:fld>
            <a:r>
              <a:rPr lang="en-US" smtClean="0"/>
              <a:t>/22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75656" y="457508"/>
            <a:ext cx="648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IpOpt Installation</a:t>
            </a:r>
            <a:endParaRPr lang="en-US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1070912"/>
            <a:ext cx="8064896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en-US" sz="2400" dirty="0" smtClean="0"/>
              <a:t>Wiki: </a:t>
            </a:r>
            <a:r>
              <a:rPr lang="en-US" dirty="0" smtClean="0">
                <a:hlinkClick r:id="rId2"/>
              </a:rPr>
              <a:t>http://eris.liralab.it/wiki/Installing_IPOPT</a:t>
            </a:r>
            <a:endParaRPr lang="en-US" dirty="0" smtClean="0"/>
          </a:p>
          <a:p>
            <a:pPr marL="457200" indent="-457200"/>
            <a:endParaRPr lang="en-US" dirty="0" smtClean="0"/>
          </a:p>
          <a:p>
            <a:pPr marL="457200" indent="-457200"/>
            <a:r>
              <a:rPr lang="en-US" b="1" dirty="0" smtClean="0">
                <a:solidFill>
                  <a:srgbClr val="00B050"/>
                </a:solidFill>
              </a:rPr>
              <a:t>Linux</a:t>
            </a:r>
          </a:p>
          <a:p>
            <a:pPr marL="457200" indent="-457200"/>
            <a:r>
              <a:rPr lang="en-US" sz="1600" b="1" dirty="0" smtClean="0">
                <a:solidFill>
                  <a:srgbClr val="00B050"/>
                </a:solidFill>
              </a:rPr>
              <a:t>1</a:t>
            </a:r>
            <a:r>
              <a:rPr lang="en-US" sz="1600" dirty="0" smtClean="0"/>
              <a:t>) "apt-get install </a:t>
            </a:r>
            <a:r>
              <a:rPr lang="en-US" b="1" dirty="0" err="1" smtClean="0"/>
              <a:t>gfortran</a:t>
            </a:r>
            <a:r>
              <a:rPr lang="en-US" sz="1600" dirty="0" smtClean="0"/>
              <a:t>" </a:t>
            </a:r>
          </a:p>
          <a:p>
            <a:pPr marL="457200" indent="-457200"/>
            <a:r>
              <a:rPr lang="en-US" sz="1600" b="1" dirty="0" smtClean="0">
                <a:solidFill>
                  <a:srgbClr val="00B050"/>
                </a:solidFill>
              </a:rPr>
              <a:t>2</a:t>
            </a:r>
            <a:r>
              <a:rPr lang="en-US" sz="1600" dirty="0" smtClean="0"/>
              <a:t>) download </a:t>
            </a:r>
            <a:r>
              <a:rPr lang="en-US" sz="1600" dirty="0" smtClean="0">
                <a:hlinkClick r:id="rId3"/>
              </a:rPr>
              <a:t>http://www.coin-or.org/download/source/Ipopt IpOpt</a:t>
            </a:r>
            <a:r>
              <a:rPr lang="en-US" sz="1600" dirty="0" smtClean="0"/>
              <a:t>  in IPOPT_DWN_DIR</a:t>
            </a:r>
          </a:p>
          <a:p>
            <a:pPr marL="457200" indent="-457200"/>
            <a:r>
              <a:rPr lang="en-US" sz="1600" b="1" dirty="0" smtClean="0">
                <a:solidFill>
                  <a:srgbClr val="00B050"/>
                </a:solidFill>
              </a:rPr>
              <a:t>3</a:t>
            </a:r>
            <a:r>
              <a:rPr lang="en-US" sz="1600" dirty="0" smtClean="0"/>
              <a:t>) "</a:t>
            </a:r>
            <a:r>
              <a:rPr lang="en-US" sz="1600" dirty="0" err="1" smtClean="0"/>
              <a:t>cd</a:t>
            </a:r>
            <a:r>
              <a:rPr lang="en-US" sz="1600" dirty="0" smtClean="0"/>
              <a:t> $IPOPT_DWN_DIR/</a:t>
            </a:r>
            <a:r>
              <a:rPr lang="en-US" sz="1600" dirty="0" err="1" smtClean="0"/>
              <a:t>ThirdParty</a:t>
            </a:r>
            <a:r>
              <a:rPr lang="en-US" sz="1600" dirty="0" smtClean="0"/>
              <a:t>/Blas" + "./</a:t>
            </a:r>
            <a:r>
              <a:rPr lang="en-US" sz="1600" dirty="0" err="1" smtClean="0"/>
              <a:t>get.</a:t>
            </a:r>
            <a:r>
              <a:rPr lang="en-US" b="1" dirty="0" err="1" smtClean="0"/>
              <a:t>Blas</a:t>
            </a:r>
            <a:r>
              <a:rPr lang="en-US" sz="1600" dirty="0" smtClean="0"/>
              <a:t>"</a:t>
            </a:r>
          </a:p>
          <a:p>
            <a:pPr marL="457200" indent="-457200"/>
            <a:r>
              <a:rPr lang="en-US" sz="1600" b="1" dirty="0" smtClean="0">
                <a:solidFill>
                  <a:srgbClr val="00B050"/>
                </a:solidFill>
              </a:rPr>
              <a:t>4</a:t>
            </a:r>
            <a:r>
              <a:rPr lang="en-US" sz="1600" dirty="0" smtClean="0"/>
              <a:t>) "</a:t>
            </a:r>
            <a:r>
              <a:rPr lang="en-US" sz="1600" dirty="0" err="1" smtClean="0"/>
              <a:t>cd</a:t>
            </a:r>
            <a:r>
              <a:rPr lang="en-US" sz="1600" dirty="0" smtClean="0"/>
              <a:t> $IPOPT_DWN_DIR/</a:t>
            </a:r>
            <a:r>
              <a:rPr lang="en-US" sz="1600" dirty="0" err="1" smtClean="0"/>
              <a:t>ThirdParty</a:t>
            </a:r>
            <a:r>
              <a:rPr lang="en-US" sz="1600" dirty="0" smtClean="0"/>
              <a:t>/</a:t>
            </a:r>
            <a:r>
              <a:rPr lang="en-US" sz="1600" dirty="0" err="1" smtClean="0"/>
              <a:t>Lapack</a:t>
            </a:r>
            <a:r>
              <a:rPr lang="en-US" sz="1600" dirty="0" smtClean="0"/>
              <a:t> " + "./</a:t>
            </a:r>
            <a:r>
              <a:rPr lang="en-US" sz="1600" dirty="0" err="1" smtClean="0"/>
              <a:t>get.</a:t>
            </a:r>
            <a:r>
              <a:rPr lang="en-US" b="1" dirty="0" err="1" smtClean="0"/>
              <a:t>Lapack</a:t>
            </a:r>
            <a:r>
              <a:rPr lang="en-US" sz="1600" dirty="0" smtClean="0"/>
              <a:t>"</a:t>
            </a:r>
          </a:p>
          <a:p>
            <a:pPr marL="457200" indent="-457200"/>
            <a:r>
              <a:rPr lang="en-US" sz="1600" b="1" dirty="0" smtClean="0">
                <a:solidFill>
                  <a:srgbClr val="00B050"/>
                </a:solidFill>
              </a:rPr>
              <a:t>5</a:t>
            </a:r>
            <a:r>
              <a:rPr lang="en-US" sz="1600" dirty="0" smtClean="0"/>
              <a:t>) </a:t>
            </a:r>
            <a:r>
              <a:rPr lang="en-US" sz="1600" dirty="0" smtClean="0"/>
              <a:t>MUMPS: "cd $IPOPT_DWN_DIR/</a:t>
            </a:r>
            <a:r>
              <a:rPr lang="en-US" sz="1600" dirty="0" err="1" smtClean="0"/>
              <a:t>ThirdParty</a:t>
            </a:r>
            <a:r>
              <a:rPr lang="en-US" sz="1600" dirty="0" smtClean="0"/>
              <a:t>/MUMPS" + "./</a:t>
            </a:r>
            <a:r>
              <a:rPr lang="en-US" sz="1600" dirty="0" err="1" smtClean="0"/>
              <a:t>get.</a:t>
            </a:r>
            <a:r>
              <a:rPr lang="en-US" b="1" dirty="0" err="1" smtClean="0"/>
              <a:t>Mumps</a:t>
            </a:r>
            <a:r>
              <a:rPr lang="en-US" sz="1600" dirty="0" smtClean="0"/>
              <a:t>"</a:t>
            </a:r>
          </a:p>
          <a:p>
            <a:pPr marL="457200" indent="-457200"/>
            <a:r>
              <a:rPr lang="en-US" sz="1600" b="1" dirty="0" smtClean="0">
                <a:solidFill>
                  <a:srgbClr val="00B050"/>
                </a:solidFill>
              </a:rPr>
              <a:t>6</a:t>
            </a:r>
            <a:r>
              <a:rPr lang="en-US" sz="1600" dirty="0" smtClean="0"/>
              <a:t>) create a build directory  </a:t>
            </a:r>
            <a:r>
              <a:rPr lang="en-US" b="1" dirty="0" smtClean="0"/>
              <a:t>IPOPT_DIR</a:t>
            </a:r>
            <a:r>
              <a:rPr lang="en-US" sz="1600" dirty="0" smtClean="0"/>
              <a:t> and export it from within .</a:t>
            </a:r>
            <a:r>
              <a:rPr lang="en-US" sz="1600" dirty="0" err="1" smtClean="0"/>
              <a:t>bashrc</a:t>
            </a:r>
            <a:endParaRPr lang="en-US" sz="1600" dirty="0" smtClean="0"/>
          </a:p>
          <a:p>
            <a:pPr marL="457200" indent="-457200"/>
            <a:r>
              <a:rPr lang="en-US" sz="1600" b="1" dirty="0" smtClean="0">
                <a:solidFill>
                  <a:srgbClr val="00B050"/>
                </a:solidFill>
              </a:rPr>
              <a:t>7</a:t>
            </a:r>
            <a:r>
              <a:rPr lang="en-US" sz="1600" dirty="0" smtClean="0"/>
              <a:t>) "</a:t>
            </a:r>
            <a:r>
              <a:rPr lang="en-US" sz="1600" dirty="0" err="1" smtClean="0"/>
              <a:t>cd</a:t>
            </a:r>
            <a:r>
              <a:rPr lang="en-US" sz="1600" dirty="0" smtClean="0"/>
              <a:t> $IPOPT_DIR" + "$IPOPT_DWN_DIR/</a:t>
            </a:r>
            <a:r>
              <a:rPr lang="en-US" b="1" dirty="0" smtClean="0"/>
              <a:t>configure</a:t>
            </a:r>
            <a:r>
              <a:rPr lang="en-US" sz="1600" dirty="0" smtClean="0"/>
              <a:t>"</a:t>
            </a:r>
          </a:p>
          <a:p>
            <a:pPr marL="457200" indent="-457200"/>
            <a:r>
              <a:rPr lang="en-US" sz="1600" b="1" dirty="0" smtClean="0">
                <a:solidFill>
                  <a:srgbClr val="00B050"/>
                </a:solidFill>
              </a:rPr>
              <a:t>8</a:t>
            </a:r>
            <a:r>
              <a:rPr lang="en-US" sz="1600" dirty="0" smtClean="0"/>
              <a:t>) "</a:t>
            </a:r>
            <a:r>
              <a:rPr lang="en-US" b="1" dirty="0" smtClean="0"/>
              <a:t>make</a:t>
            </a:r>
            <a:r>
              <a:rPr lang="en-US" sz="1600" dirty="0" smtClean="0"/>
              <a:t>"</a:t>
            </a:r>
          </a:p>
          <a:p>
            <a:pPr marL="457200" indent="-457200"/>
            <a:r>
              <a:rPr lang="en-US" sz="1600" b="1" dirty="0" smtClean="0">
                <a:solidFill>
                  <a:srgbClr val="00B050"/>
                </a:solidFill>
              </a:rPr>
              <a:t>9</a:t>
            </a:r>
            <a:r>
              <a:rPr lang="en-US" sz="1600" dirty="0" smtClean="0"/>
              <a:t>) "</a:t>
            </a:r>
            <a:r>
              <a:rPr lang="en-US" b="1" dirty="0" smtClean="0"/>
              <a:t>make test</a:t>
            </a:r>
            <a:r>
              <a:rPr lang="en-US" sz="1600" dirty="0" smtClean="0"/>
              <a:t>"</a:t>
            </a:r>
          </a:p>
          <a:p>
            <a:pPr marL="457200" indent="-457200"/>
            <a:r>
              <a:rPr lang="en-US" sz="1600" b="1" dirty="0" smtClean="0">
                <a:solidFill>
                  <a:srgbClr val="00B050"/>
                </a:solidFill>
              </a:rPr>
              <a:t>10</a:t>
            </a:r>
            <a:r>
              <a:rPr lang="en-US" sz="1600" dirty="0" smtClean="0"/>
              <a:t>) "</a:t>
            </a:r>
            <a:r>
              <a:rPr lang="en-US" b="1" dirty="0" smtClean="0"/>
              <a:t>make install</a:t>
            </a:r>
            <a:r>
              <a:rPr lang="en-US" sz="1600" dirty="0" smtClean="0"/>
              <a:t>"</a:t>
            </a:r>
          </a:p>
          <a:p>
            <a:pPr>
              <a:buFont typeface="Wingdings" pitchFamily="2" charset="2"/>
              <a:buChar char="Ø"/>
            </a:pPr>
            <a:endParaRPr lang="en-US" sz="1600" dirty="0" smtClean="0"/>
          </a:p>
          <a:p>
            <a:r>
              <a:rPr lang="en-US" sz="1600" b="1" dirty="0" smtClean="0">
                <a:solidFill>
                  <a:schemeClr val="accent6">
                    <a:lumMod val="75000"/>
                  </a:schemeClr>
                </a:solidFill>
              </a:rPr>
              <a:t>Windows</a:t>
            </a:r>
          </a:p>
          <a:p>
            <a:r>
              <a:rPr lang="en-US" sz="1600" dirty="0" smtClean="0"/>
              <a:t>Precompiled binaries from the Wiki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44810" y="6025274"/>
            <a:ext cx="5190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en-US" sz="2400" dirty="0" smtClean="0"/>
              <a:t>Set up </a:t>
            </a:r>
            <a:r>
              <a:rPr lang="en-US" sz="2400" b="1" dirty="0" smtClean="0"/>
              <a:t>IPOPT_DIR</a:t>
            </a:r>
            <a:r>
              <a:rPr lang="en-US" sz="2400" dirty="0" smtClean="0"/>
              <a:t> environment variable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D73BF-4F90-BF4A-B58E-D4B49D89A2FA}" type="slidenum">
              <a:rPr lang="en-US" smtClean="0"/>
              <a:pPr/>
              <a:t>17</a:t>
            </a:fld>
            <a:r>
              <a:rPr lang="en-US" smtClean="0"/>
              <a:t>/22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75656" y="457508"/>
            <a:ext cx="648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IpOpt Installation</a:t>
            </a:r>
            <a:endParaRPr lang="en-US" sz="2800" b="1" dirty="0"/>
          </a:p>
        </p:txBody>
      </p:sp>
      <p:pic>
        <p:nvPicPr>
          <p:cNvPr id="155650" name="Picture 2" descr="C:\Users\pattacini\Desktop\Captur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552" y="2636912"/>
            <a:ext cx="8077074" cy="381642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11560" y="1353537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en-US" sz="2400" dirty="0" smtClean="0"/>
              <a:t>Check: Compile and launch the </a:t>
            </a:r>
            <a:r>
              <a:rPr lang="en-US" sz="2400" b="1" i="1" dirty="0" err="1" smtClean="0">
                <a:solidFill>
                  <a:schemeClr val="accent1"/>
                </a:solidFill>
              </a:rPr>
              <a:t>fwInvKinematics</a:t>
            </a:r>
            <a:r>
              <a:rPr lang="en-US" sz="2400" dirty="0" smtClean="0"/>
              <a:t> tutorial:</a:t>
            </a:r>
          </a:p>
          <a:p>
            <a:pPr marL="457200" indent="-457200">
              <a:buAutoNum type="arabicParenR"/>
            </a:pPr>
            <a:r>
              <a:rPr lang="en-US" sz="2400" dirty="0" smtClean="0"/>
              <a:t>The </a:t>
            </a:r>
            <a:r>
              <a:rPr lang="en-US" sz="2400" b="1" dirty="0" smtClean="0"/>
              <a:t>IpOpt banner must show up</a:t>
            </a:r>
            <a:r>
              <a:rPr lang="en-US" sz="2400" dirty="0" smtClean="0"/>
              <a:t>!</a:t>
            </a:r>
          </a:p>
          <a:p>
            <a:pPr marL="457200" indent="-457200">
              <a:buAutoNum type="arabicParenR"/>
            </a:pPr>
            <a:r>
              <a:rPr lang="en-US" sz="2400" dirty="0" smtClean="0"/>
              <a:t>As result, the </a:t>
            </a:r>
            <a:r>
              <a:rPr lang="en-US" sz="2400" b="1" dirty="0" smtClean="0"/>
              <a:t>final error must be small</a:t>
            </a:r>
            <a:r>
              <a:rPr lang="en-US" sz="2400" dirty="0" smtClean="0"/>
              <a:t>!</a:t>
            </a:r>
            <a:endParaRPr lang="en-US" dirty="0" smtClean="0"/>
          </a:p>
        </p:txBody>
      </p:sp>
      <p:sp>
        <p:nvSpPr>
          <p:cNvPr id="6" name="Rectangle 5"/>
          <p:cNvSpPr/>
          <p:nvPr/>
        </p:nvSpPr>
        <p:spPr>
          <a:xfrm>
            <a:off x="539552" y="5157192"/>
            <a:ext cx="4392488" cy="648072"/>
          </a:xfrm>
          <a:prstGeom prst="rect">
            <a:avLst/>
          </a:prstGeom>
          <a:noFill/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259632" y="6093296"/>
            <a:ext cx="792088" cy="216024"/>
          </a:xfrm>
          <a:prstGeom prst="rect">
            <a:avLst/>
          </a:prstGeom>
          <a:noFill/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D73BF-4F90-BF4A-B58E-D4B49D89A2FA}" type="slidenum">
              <a:rPr lang="en-US" smtClean="0"/>
              <a:pPr/>
              <a:t>18</a:t>
            </a:fld>
            <a:r>
              <a:rPr lang="en-US" smtClean="0"/>
              <a:t>/22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pattacini\Desktop\Captur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552" y="2564904"/>
            <a:ext cx="7992888" cy="347538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75656" y="457508"/>
            <a:ext cx="648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Enabling Device Drivers (1)</a:t>
            </a:r>
            <a:endParaRPr lang="en-US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61935" y="1619537"/>
            <a:ext cx="60219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en-US" sz="2400" dirty="0" smtClean="0"/>
              <a:t>Tick the drivers from within the </a:t>
            </a:r>
            <a:r>
              <a:rPr lang="en-US" sz="2400" dirty="0" err="1" smtClean="0"/>
              <a:t>CMake</a:t>
            </a:r>
            <a:r>
              <a:rPr lang="en-US" sz="2400" dirty="0" smtClean="0"/>
              <a:t> mask</a:t>
            </a:r>
          </a:p>
        </p:txBody>
      </p:sp>
      <p:sp>
        <p:nvSpPr>
          <p:cNvPr id="7" name="Rectangle 6"/>
          <p:cNvSpPr/>
          <p:nvPr/>
        </p:nvSpPr>
        <p:spPr>
          <a:xfrm>
            <a:off x="572803" y="2780928"/>
            <a:ext cx="3334180" cy="504056"/>
          </a:xfrm>
          <a:prstGeom prst="rect">
            <a:avLst/>
          </a:prstGeom>
          <a:noFill/>
          <a:ln w="38100"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69501" y="4653136"/>
            <a:ext cx="2921844" cy="234748"/>
          </a:xfrm>
          <a:prstGeom prst="rect">
            <a:avLst/>
          </a:prstGeom>
          <a:noFill/>
          <a:ln w="38100"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D73BF-4F90-BF4A-B58E-D4B49D89A2FA}" type="slidenum">
              <a:rPr lang="en-US" smtClean="0"/>
              <a:pPr/>
              <a:t>19</a:t>
            </a:fld>
            <a:r>
              <a:rPr lang="en-US" smtClean="0"/>
              <a:t>/22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457508"/>
            <a:ext cx="5688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+mj-lt"/>
              </a:rPr>
              <a:t>The Problem</a:t>
            </a:r>
            <a:endParaRPr lang="en-US" sz="2800" b="1" dirty="0">
              <a:latin typeface="+mj-lt"/>
            </a:endParaRPr>
          </a:p>
        </p:txBody>
      </p:sp>
      <p:pic>
        <p:nvPicPr>
          <p:cNvPr id="5" name="Picture 4" descr="left_hand.emf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59632" y="1412776"/>
            <a:ext cx="6696744" cy="4464496"/>
          </a:xfrm>
          <a:prstGeom prst="rec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63500" sx="105000" sy="105000" algn="ctr" rotWithShape="0">
              <a:schemeClr val="accent1">
                <a:alpha val="40000"/>
              </a:schemeClr>
            </a:outerShdw>
          </a:effec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D73BF-4F90-BF4A-B58E-D4B49D89A2FA}" type="slidenum">
              <a:rPr lang="en-US" smtClean="0"/>
              <a:pPr/>
              <a:t>2</a:t>
            </a:fld>
            <a:r>
              <a:rPr lang="en-US" smtClean="0"/>
              <a:t>/22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75656" y="457508"/>
            <a:ext cx="648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Enabling Device Drivers (2)</a:t>
            </a:r>
            <a:endParaRPr lang="en-US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61935" y="1619537"/>
            <a:ext cx="68193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en-US" sz="2400" dirty="0" smtClean="0"/>
              <a:t>Check the final availability with “</a:t>
            </a:r>
            <a:r>
              <a:rPr lang="en-US" sz="2400" b="1" i="1" dirty="0" err="1" smtClean="0">
                <a:solidFill>
                  <a:schemeClr val="accent1"/>
                </a:solidFill>
              </a:rPr>
              <a:t>icubmoddev</a:t>
            </a:r>
            <a:r>
              <a:rPr lang="en-US" sz="2400" b="1" i="1" dirty="0" smtClean="0">
                <a:solidFill>
                  <a:schemeClr val="accent1"/>
                </a:solidFill>
              </a:rPr>
              <a:t> --list</a:t>
            </a:r>
            <a:r>
              <a:rPr lang="en-US" sz="2400" dirty="0" smtClean="0"/>
              <a:t>”</a:t>
            </a:r>
          </a:p>
        </p:txBody>
      </p:sp>
      <p:pic>
        <p:nvPicPr>
          <p:cNvPr id="153602" name="Picture 2" descr="C:\Users\pattacini\Desktop\Captur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6883" y="2525376"/>
            <a:ext cx="8490717" cy="3062633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1165469" y="2442269"/>
            <a:ext cx="1459198" cy="334806"/>
          </a:xfrm>
          <a:prstGeom prst="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55768" y="4924076"/>
            <a:ext cx="2326100" cy="613131"/>
          </a:xfrm>
          <a:prstGeom prst="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D73BF-4F90-BF4A-B58E-D4B49D89A2FA}" type="slidenum">
              <a:rPr lang="en-US" smtClean="0"/>
              <a:pPr/>
              <a:t>20</a:t>
            </a:fld>
            <a:r>
              <a:rPr lang="en-US" smtClean="0"/>
              <a:t>/22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75656" y="457508"/>
            <a:ext cx="648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Interfaces Documentation</a:t>
            </a:r>
            <a:endParaRPr lang="en-US" sz="2800" b="1" dirty="0"/>
          </a:p>
        </p:txBody>
      </p:sp>
      <p:pic>
        <p:nvPicPr>
          <p:cNvPr id="151554" name="Picture 2" descr="C:\Users\pattacini\Desktop\capture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99748" y="2087271"/>
            <a:ext cx="6597591" cy="1437631"/>
          </a:xfrm>
          <a:prstGeom prst="rect">
            <a:avLst/>
          </a:prstGeom>
          <a:noFill/>
        </p:spPr>
      </p:pic>
      <p:pic>
        <p:nvPicPr>
          <p:cNvPr id="151555" name="Picture 3" descr="C:\Users\pattacini\Desktop\capture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27286" y="3807228"/>
            <a:ext cx="6486925" cy="2543693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160204" y="1403406"/>
            <a:ext cx="72689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en-US" sz="2400" dirty="0" smtClean="0"/>
              <a:t>In the search field: type </a:t>
            </a:r>
            <a:r>
              <a:rPr lang="en-US" sz="2400" b="1" dirty="0" err="1" smtClean="0">
                <a:solidFill>
                  <a:schemeClr val="accent1"/>
                </a:solidFill>
              </a:rPr>
              <a:t>ICartesianControl</a:t>
            </a:r>
            <a:r>
              <a:rPr lang="en-US" sz="2400" b="1" dirty="0" smtClean="0">
                <a:solidFill>
                  <a:schemeClr val="accent1"/>
                </a:solidFill>
              </a:rPr>
              <a:t>/</a:t>
            </a:r>
            <a:r>
              <a:rPr lang="en-US" sz="2400" b="1" dirty="0" err="1" smtClean="0">
                <a:solidFill>
                  <a:schemeClr val="accent1"/>
                </a:solidFill>
              </a:rPr>
              <a:t>IGazeControl</a:t>
            </a:r>
            <a:endParaRPr lang="en-US" sz="24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4435418" y="3999743"/>
            <a:ext cx="33951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en-US" sz="2400" b="1" dirty="0" err="1" smtClean="0"/>
              <a:t>Doxygen</a:t>
            </a:r>
            <a:r>
              <a:rPr lang="en-US" sz="2400" b="1" dirty="0" smtClean="0"/>
              <a:t> Documentation</a:t>
            </a:r>
          </a:p>
        </p:txBody>
      </p:sp>
      <p:sp>
        <p:nvSpPr>
          <p:cNvPr id="13" name="Oval 12"/>
          <p:cNvSpPr/>
          <p:nvPr/>
        </p:nvSpPr>
        <p:spPr>
          <a:xfrm>
            <a:off x="6550423" y="1978429"/>
            <a:ext cx="1446415" cy="465513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219253" y="3391596"/>
            <a:ext cx="9013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ctr"/>
            <a:r>
              <a:rPr lang="en-US" sz="2400" b="1" dirty="0" smtClean="0"/>
              <a:t>. . .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D73BF-4F90-BF4A-B58E-D4B49D89A2FA}" type="slidenum">
              <a:rPr lang="en-US" smtClean="0"/>
              <a:pPr/>
              <a:t>21</a:t>
            </a:fld>
            <a:r>
              <a:rPr lang="en-US" smtClean="0"/>
              <a:t>/22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75656" y="457508"/>
            <a:ext cx="648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Interfaces Tutorials</a:t>
            </a:r>
            <a:endParaRPr lang="en-US" sz="2800" b="1" dirty="0"/>
          </a:p>
        </p:txBody>
      </p:sp>
      <p:pic>
        <p:nvPicPr>
          <p:cNvPr id="2" name="Picture 2" descr="C:\Users\pattacini\Desktop\Capture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397" y="1166826"/>
            <a:ext cx="3444875" cy="1852433"/>
          </a:xfrm>
          <a:prstGeom prst="rect">
            <a:avLst/>
          </a:prstGeom>
          <a:noFill/>
        </p:spPr>
      </p:pic>
      <p:pic>
        <p:nvPicPr>
          <p:cNvPr id="4" name="Picture 3" descr="C:\Users\pattacini\Desktop\Capture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10466" y="2689210"/>
            <a:ext cx="5765791" cy="2003964"/>
          </a:xfrm>
          <a:prstGeom prst="rect">
            <a:avLst/>
          </a:prstGeom>
          <a:noFill/>
        </p:spPr>
      </p:pic>
      <p:pic>
        <p:nvPicPr>
          <p:cNvPr id="151556" name="Picture 4" descr="C:\Users\pattacini\Desktop\Capture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665" y="4694554"/>
            <a:ext cx="7924800" cy="1757899"/>
          </a:xfrm>
          <a:prstGeom prst="rect">
            <a:avLst/>
          </a:prstGeom>
          <a:noFill/>
        </p:spPr>
      </p:pic>
      <p:sp>
        <p:nvSpPr>
          <p:cNvPr id="13" name="Oval 12"/>
          <p:cNvSpPr/>
          <p:nvPr/>
        </p:nvSpPr>
        <p:spPr>
          <a:xfrm>
            <a:off x="118531" y="2435645"/>
            <a:ext cx="1446415" cy="465513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3352796" y="2997204"/>
            <a:ext cx="1049873" cy="174872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270931" y="5720696"/>
            <a:ext cx="1676402" cy="465513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Curved Connector 17"/>
          <p:cNvCxnSpPr>
            <a:stCxn id="13" idx="4"/>
            <a:endCxn id="15" idx="3"/>
          </p:cNvCxnSpPr>
          <p:nvPr/>
        </p:nvCxnSpPr>
        <p:spPr>
          <a:xfrm rot="16200000" flipH="1">
            <a:off x="2051488" y="1691408"/>
            <a:ext cx="245309" cy="2664807"/>
          </a:xfrm>
          <a:prstGeom prst="curvedConnector3">
            <a:avLst>
              <a:gd name="adj1" fmla="val 203628"/>
            </a:avLst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urved Connector 21"/>
          <p:cNvCxnSpPr>
            <a:stCxn id="15" idx="4"/>
            <a:endCxn id="16" idx="0"/>
          </p:cNvCxnSpPr>
          <p:nvPr/>
        </p:nvCxnSpPr>
        <p:spPr>
          <a:xfrm rot="5400000">
            <a:off x="1219123" y="3062086"/>
            <a:ext cx="2548620" cy="2768601"/>
          </a:xfrm>
          <a:prstGeom prst="curvedConnector3">
            <a:avLst>
              <a:gd name="adj1" fmla="val 50000"/>
            </a:avLst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D73BF-4F90-BF4A-B58E-D4B49D89A2FA}" type="slidenum">
              <a:rPr lang="en-US" smtClean="0"/>
              <a:pPr/>
              <a:t>22</a:t>
            </a:fld>
            <a:r>
              <a:rPr lang="en-US" smtClean="0"/>
              <a:t>/22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pattacini\Desktop\ctrlStructure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66" y="2564189"/>
            <a:ext cx="8940800" cy="2341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835696" y="457508"/>
            <a:ext cx="5688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+mj-lt"/>
              </a:rPr>
              <a:t>Cartesian Controller Structure</a:t>
            </a:r>
            <a:endParaRPr lang="en-US" sz="2800" b="1" dirty="0">
              <a:latin typeface="+mj-lt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D73BF-4F90-BF4A-B58E-D4B49D89A2FA}" type="slidenum">
              <a:rPr lang="en-US" smtClean="0"/>
              <a:pPr/>
              <a:t>3</a:t>
            </a:fld>
            <a:r>
              <a:rPr lang="en-US" smtClean="0"/>
              <a:t>/22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1001713" y="1484784"/>
          <a:ext cx="7113587" cy="2439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Equation" r:id="rId4" imgW="3187440" imgH="1104840" progId="Equation.DSMT4">
                  <p:embed/>
                </p:oleObj>
              </mc:Choice>
              <mc:Fallback>
                <p:oleObj name="Equation" r:id="rId4" imgW="3187440" imgH="110484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1713" y="1484784"/>
                        <a:ext cx="7113587" cy="24399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683568" y="4365104"/>
            <a:ext cx="7128792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000" dirty="0" smtClean="0"/>
              <a:t>Quick convergence (real-time compliant: &lt; </a:t>
            </a:r>
            <a:r>
              <a:rPr lang="en-US" sz="2000" b="1" u="sng" dirty="0" smtClean="0">
                <a:solidFill>
                  <a:srgbClr val="FF0000"/>
                </a:solidFill>
              </a:rPr>
              <a:t>20 ms</a:t>
            </a:r>
            <a:r>
              <a:rPr lang="en-US" sz="2000" dirty="0" smtClean="0"/>
              <a:t>)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/>
              <a:t>Scalability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/>
              <a:t>Singularities and joints bound handling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/>
              <a:t>Tasks hierarchy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/>
              <a:t>Complex constraints</a:t>
            </a:r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835696" y="457508"/>
            <a:ext cx="5688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The Solver: the IpOpt choice</a:t>
            </a:r>
            <a:endParaRPr lang="en-US" sz="2800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D73BF-4F90-BF4A-B58E-D4B49D89A2FA}" type="slidenum">
              <a:rPr lang="en-US" smtClean="0"/>
              <a:pPr/>
              <a:t>4</a:t>
            </a:fld>
            <a:r>
              <a:rPr lang="en-US" smtClean="0"/>
              <a:t>/22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547664" y="457508"/>
            <a:ext cx="648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The Controller: Trajectory Generation</a:t>
            </a:r>
            <a:endParaRPr lang="en-US" sz="2800" b="1" dirty="0"/>
          </a:p>
        </p:txBody>
      </p:sp>
      <p:pic>
        <p:nvPicPr>
          <p:cNvPr id="2058" name="Picture 10" descr="C:\Users\pattacini\Desktop\mj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1640" y="1844824"/>
            <a:ext cx="7616613" cy="4487693"/>
          </a:xfrm>
          <a:prstGeom prst="rect">
            <a:avLst/>
          </a:prstGeom>
          <a:noFill/>
        </p:spPr>
      </p:pic>
      <p:pic>
        <p:nvPicPr>
          <p:cNvPr id="2057" name="Picture 9" descr="C:\Users\pattacini\Desktop\apparatus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1520" y="1556792"/>
            <a:ext cx="1900216" cy="1637109"/>
          </a:xfrm>
          <a:prstGeom prst="rect">
            <a:avLst/>
          </a:prstGeom>
          <a:noFill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D73BF-4F90-BF4A-B58E-D4B49D89A2FA}" type="slidenum">
              <a:rPr lang="en-US" smtClean="0"/>
              <a:pPr/>
              <a:t>5</a:t>
            </a:fld>
            <a:r>
              <a:rPr lang="en-US" smtClean="0"/>
              <a:t>/22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pattacini\Desktop\p2p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1772816"/>
            <a:ext cx="6840760" cy="4386139"/>
          </a:xfrm>
          <a:prstGeom prst="rec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63500" sx="105000" sy="105000" algn="ctr" rotWithShape="0">
              <a:schemeClr val="accent1">
                <a:alpha val="40000"/>
              </a:scheme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79512" y="4715852"/>
            <a:ext cx="1224136" cy="369332"/>
          </a:xfrm>
          <a:prstGeom prst="rect">
            <a:avLst/>
          </a:prstGeom>
          <a:solidFill>
            <a:srgbClr val="92D050"/>
          </a:solidFill>
          <a:effectLst>
            <a:outerShdw blurRad="50800" dist="38100" dir="2700000" sx="105000" sy="105000" algn="tl" rotWithShape="0">
              <a:srgbClr val="92D050">
                <a:alpha val="40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Min-Jerk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79512" y="5867980"/>
            <a:ext cx="1224136" cy="369332"/>
          </a:xfrm>
          <a:prstGeom prst="rect">
            <a:avLst/>
          </a:prstGeom>
          <a:solidFill>
            <a:schemeClr val="accent1"/>
          </a:solidFill>
          <a:effectLst>
            <a:outerShdw blurRad="50800" dist="38100" dir="2700000" sx="105000" sy="105000" algn="tl" rotWithShape="0">
              <a:srgbClr val="92D050">
                <a:alpha val="40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VITE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79512" y="5291916"/>
            <a:ext cx="1224136" cy="369332"/>
          </a:xfrm>
          <a:prstGeom prst="rect">
            <a:avLst/>
          </a:prstGeom>
          <a:solidFill>
            <a:srgbClr val="FF0000"/>
          </a:solidFill>
          <a:effectLst>
            <a:outerShdw blurRad="50800" dist="38100" dir="2700000" sx="105000" sy="105000" algn="tl" rotWithShape="0">
              <a:srgbClr val="92D050">
                <a:alpha val="40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DLS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547664" y="457508"/>
            <a:ext cx="648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Evaluation: the P</a:t>
            </a:r>
            <a:r>
              <a:rPr lang="en-US" sz="2000" b="1" dirty="0" smtClean="0"/>
              <a:t>2</a:t>
            </a:r>
            <a:r>
              <a:rPr lang="en-US" sz="2800" b="1" dirty="0" smtClean="0"/>
              <a:t>P case</a:t>
            </a:r>
            <a:endParaRPr lang="en-US" sz="2800" b="1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D73BF-4F90-BF4A-B58E-D4B49D89A2FA}" type="slidenum">
              <a:rPr lang="en-US" smtClean="0"/>
              <a:pPr/>
              <a:t>6</a:t>
            </a:fld>
            <a:r>
              <a:rPr lang="en-US" smtClean="0"/>
              <a:t>/22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cartve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772816"/>
            <a:ext cx="6789368" cy="4384800"/>
          </a:xfrm>
          <a:prstGeom prst="rec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63500" sx="105000" sy="105000" algn="ctr" rotWithShape="0">
              <a:schemeClr val="accent1">
                <a:alpha val="40000"/>
              </a:scheme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79512" y="4715852"/>
            <a:ext cx="1224136" cy="369332"/>
          </a:xfrm>
          <a:prstGeom prst="rect">
            <a:avLst/>
          </a:prstGeom>
          <a:solidFill>
            <a:srgbClr val="92D050"/>
          </a:solidFill>
          <a:effectLst>
            <a:outerShdw blurRad="50800" dist="38100" dir="2700000" sx="105000" sy="105000" algn="tl" rotWithShape="0">
              <a:srgbClr val="92D050">
                <a:alpha val="40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Min-Jerk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5867980"/>
            <a:ext cx="1224136" cy="369332"/>
          </a:xfrm>
          <a:prstGeom prst="rect">
            <a:avLst/>
          </a:prstGeom>
          <a:solidFill>
            <a:schemeClr val="accent1"/>
          </a:solidFill>
          <a:effectLst>
            <a:outerShdw blurRad="50800" dist="38100" dir="2700000" sx="105000" sy="105000" algn="tl" rotWithShape="0">
              <a:srgbClr val="92D050">
                <a:alpha val="40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VITE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79512" y="5291916"/>
            <a:ext cx="1224136" cy="369332"/>
          </a:xfrm>
          <a:prstGeom prst="rect">
            <a:avLst/>
          </a:prstGeom>
          <a:solidFill>
            <a:srgbClr val="FF0000"/>
          </a:solidFill>
          <a:effectLst>
            <a:outerShdw blurRad="50800" dist="38100" dir="2700000" sx="105000" sy="105000" algn="tl" rotWithShape="0">
              <a:srgbClr val="92D050">
                <a:alpha val="40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DLS</a:t>
            </a:r>
            <a:endParaRPr lang="en-US" b="1" dirty="0"/>
          </a:p>
        </p:txBody>
      </p:sp>
      <p:grpSp>
        <p:nvGrpSpPr>
          <p:cNvPr id="30" name="Group 29"/>
          <p:cNvGrpSpPr/>
          <p:nvPr/>
        </p:nvGrpSpPr>
        <p:grpSpPr>
          <a:xfrm>
            <a:off x="6300192" y="3930151"/>
            <a:ext cx="1874748" cy="1155033"/>
            <a:chOff x="6442938" y="3501008"/>
            <a:chExt cx="1874748" cy="1155033"/>
          </a:xfrm>
        </p:grpSpPr>
        <p:grpSp>
          <p:nvGrpSpPr>
            <p:cNvPr id="20" name="Group 19"/>
            <p:cNvGrpSpPr/>
            <p:nvPr/>
          </p:nvGrpSpPr>
          <p:grpSpPr>
            <a:xfrm>
              <a:off x="6444208" y="3501008"/>
              <a:ext cx="1873478" cy="569677"/>
              <a:chOff x="250250" y="3255367"/>
              <a:chExt cx="1873478" cy="569677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250250" y="3356992"/>
                <a:ext cx="792088" cy="468052"/>
                <a:chOff x="395536" y="2636912"/>
                <a:chExt cx="792088" cy="468052"/>
              </a:xfrm>
            </p:grpSpPr>
            <p:sp>
              <p:nvSpPr>
                <p:cNvPr id="14" name="Rectangle 13"/>
                <p:cNvSpPr/>
                <p:nvPr/>
              </p:nvSpPr>
              <p:spPr>
                <a:xfrm>
                  <a:off x="395536" y="2636912"/>
                  <a:ext cx="395536" cy="216024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" name="Rectangle 14"/>
                <p:cNvSpPr/>
                <p:nvPr/>
              </p:nvSpPr>
              <p:spPr>
                <a:xfrm>
                  <a:off x="792088" y="2888940"/>
                  <a:ext cx="395536" cy="216024"/>
                </a:xfrm>
                <a:prstGeom prst="rect">
                  <a:avLst/>
                </a:prstGeom>
                <a:solidFill>
                  <a:schemeClr val="accent1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6" name="Straight Connector 15"/>
                <p:cNvCxnSpPr/>
                <p:nvPr/>
              </p:nvCxnSpPr>
              <p:spPr>
                <a:xfrm flipV="1">
                  <a:off x="539298" y="2762926"/>
                  <a:ext cx="503548" cy="180020"/>
                </a:xfrm>
                <a:prstGeom prst="line">
                  <a:avLst/>
                </a:prstGeom>
                <a:ln w="4445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9" name="TextBox 18"/>
              <p:cNvSpPr txBox="1"/>
              <p:nvPr/>
            </p:nvSpPr>
            <p:spPr>
              <a:xfrm>
                <a:off x="1043354" y="3255367"/>
                <a:ext cx="108037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/>
                  <a:t>= 44 %</a:t>
                </a:r>
                <a:endParaRPr lang="en-US" sz="2400" b="1" dirty="0"/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6442938" y="4086364"/>
              <a:ext cx="1873478" cy="569677"/>
              <a:chOff x="-37782" y="2564904"/>
              <a:chExt cx="1873478" cy="569677"/>
            </a:xfrm>
          </p:grpSpPr>
          <p:grpSp>
            <p:nvGrpSpPr>
              <p:cNvPr id="28" name="Group 27"/>
              <p:cNvGrpSpPr/>
              <p:nvPr/>
            </p:nvGrpSpPr>
            <p:grpSpPr>
              <a:xfrm>
                <a:off x="-37782" y="2666529"/>
                <a:ext cx="792088" cy="468052"/>
                <a:chOff x="-37782" y="2666529"/>
                <a:chExt cx="792088" cy="468052"/>
              </a:xfrm>
            </p:grpSpPr>
            <p:sp>
              <p:nvSpPr>
                <p:cNvPr id="24" name="Rectangle 23"/>
                <p:cNvSpPr/>
                <p:nvPr/>
              </p:nvSpPr>
              <p:spPr>
                <a:xfrm>
                  <a:off x="-37782" y="2666529"/>
                  <a:ext cx="395536" cy="216024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Rectangle 24"/>
                <p:cNvSpPr/>
                <p:nvPr/>
              </p:nvSpPr>
              <p:spPr>
                <a:xfrm>
                  <a:off x="358770" y="2918557"/>
                  <a:ext cx="395536" cy="216024"/>
                </a:xfrm>
                <a:prstGeom prst="rect">
                  <a:avLst/>
                </a:prstGeom>
                <a:solidFill>
                  <a:srgbClr val="FF000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26" name="Straight Connector 25"/>
                <p:cNvCxnSpPr/>
                <p:nvPr/>
              </p:nvCxnSpPr>
              <p:spPr>
                <a:xfrm flipV="1">
                  <a:off x="105980" y="2792543"/>
                  <a:ext cx="503548" cy="180020"/>
                </a:xfrm>
                <a:prstGeom prst="line">
                  <a:avLst/>
                </a:prstGeom>
                <a:ln w="4445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3" name="TextBox 22"/>
              <p:cNvSpPr txBox="1"/>
              <p:nvPr/>
            </p:nvSpPr>
            <p:spPr>
              <a:xfrm>
                <a:off x="755322" y="2564904"/>
                <a:ext cx="108037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/>
                  <a:t>= 69 %</a:t>
                </a:r>
                <a:endParaRPr lang="en-US" sz="2400" b="1" dirty="0"/>
              </a:p>
            </p:txBody>
          </p:sp>
        </p:grpSp>
      </p:grpSp>
      <p:sp>
        <p:nvSpPr>
          <p:cNvPr id="31" name="TextBox 30"/>
          <p:cNvSpPr txBox="1"/>
          <p:nvPr/>
        </p:nvSpPr>
        <p:spPr>
          <a:xfrm>
            <a:off x="6228184" y="3429000"/>
            <a:ext cx="22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Gain Factors</a:t>
            </a:r>
            <a:endParaRPr lang="en-US" sz="28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547664" y="457508"/>
            <a:ext cx="648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Is it Minimum-Jerk in the Task-Space?</a:t>
            </a:r>
            <a:endParaRPr lang="en-US" sz="2800" b="1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D73BF-4F90-BF4A-B58E-D4B49D89A2FA}" type="slidenum">
              <a:rPr lang="en-US" smtClean="0"/>
              <a:pPr/>
              <a:t>7</a:t>
            </a:fld>
            <a:r>
              <a:rPr lang="en-US" smtClean="0"/>
              <a:t>/22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547664" y="457508"/>
            <a:ext cx="648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The Gaze Controller</a:t>
            </a:r>
            <a:endParaRPr lang="en-US" sz="28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3588" y="1581325"/>
            <a:ext cx="3012308" cy="2952327"/>
          </a:xfrm>
          <a:prstGeom prst="rec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63500" sx="105000" sy="105000" algn="ctr" rotWithShape="0">
              <a:schemeClr val="accent1">
                <a:alpha val="40000"/>
              </a:schemeClr>
            </a:outerShdw>
          </a:effectLst>
        </p:spPr>
      </p:pic>
      <p:pic>
        <p:nvPicPr>
          <p:cNvPr id="7" name="Picture 6" descr="C:\Users\pattacini\Desktop\VergenceVersion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13579" y="1869356"/>
            <a:ext cx="4490869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148024" y="5022355"/>
            <a:ext cx="71287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Then, apply easy transformations from Cartesian to …</a:t>
            </a:r>
          </a:p>
          <a:p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Egocentric angular space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Image planes (mono and stereo)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D73BF-4F90-BF4A-B58E-D4B49D89A2FA}" type="slidenum">
              <a:rPr lang="en-US" smtClean="0"/>
              <a:pPr/>
              <a:t>8</a:t>
            </a:fld>
            <a:r>
              <a:rPr lang="en-US" smtClean="0"/>
              <a:t>/22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547664" y="457508"/>
            <a:ext cx="648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The Gaze Controller</a:t>
            </a:r>
            <a:endParaRPr lang="en-US" sz="28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D73BF-4F90-BF4A-B58E-D4B49D89A2FA}" type="slidenum">
              <a:rPr lang="en-US" smtClean="0"/>
              <a:pPr/>
              <a:t>9</a:t>
            </a:fld>
            <a:r>
              <a:rPr lang="en-US" smtClean="0"/>
              <a:t>/22</a:t>
            </a:r>
            <a:endParaRPr lang="en-US" dirty="0"/>
          </a:p>
        </p:txBody>
      </p:sp>
      <p:pic>
        <p:nvPicPr>
          <p:cNvPr id="7" name="Picture 6" descr="Humans Gaze Shifts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41922" y="1678478"/>
            <a:ext cx="7274768" cy="459895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51520" y="1203960"/>
            <a:ext cx="2988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Studies on humans …</a:t>
            </a:r>
            <a:endParaRPr lang="it-IT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itle Pag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3685</TotalTime>
  <Words>437</Words>
  <Application>Microsoft Office PowerPoint</Application>
  <PresentationFormat>On-screen Show (4:3)</PresentationFormat>
  <Paragraphs>134</Paragraphs>
  <Slides>22</Slides>
  <Notes>12</Notes>
  <HiddenSlides>0</HiddenSlides>
  <MMClips>1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Title Page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Nick Dring</dc:creator>
  <cp:lastModifiedBy>Ugo Pattacini</cp:lastModifiedBy>
  <cp:revision>355</cp:revision>
  <dcterms:created xsi:type="dcterms:W3CDTF">2008-10-22T13:24:50Z</dcterms:created>
  <dcterms:modified xsi:type="dcterms:W3CDTF">2013-07-13T15:56:39Z</dcterms:modified>
</cp:coreProperties>
</file>